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4"/>
  </p:sldMasterIdLst>
  <p:notesMasterIdLst>
    <p:notesMasterId r:id="rId17"/>
  </p:notesMasterIdLst>
  <p:handoutMasterIdLst>
    <p:handoutMasterId r:id="rId18"/>
  </p:handoutMasterIdLst>
  <p:sldIdLst>
    <p:sldId id="285" r:id="rId5"/>
    <p:sldId id="282" r:id="rId6"/>
    <p:sldId id="293" r:id="rId7"/>
    <p:sldId id="296" r:id="rId8"/>
    <p:sldId id="305" r:id="rId9"/>
    <p:sldId id="304" r:id="rId10"/>
    <p:sldId id="297" r:id="rId11"/>
    <p:sldId id="294" r:id="rId12"/>
    <p:sldId id="303" r:id="rId13"/>
    <p:sldId id="299" r:id="rId14"/>
    <p:sldId id="300" r:id="rId15"/>
    <p:sldId id="30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74A7D4-988A-A5B6-DF2E-05BF5DF36B55}" v="2" dt="2025-01-20T12:49:42.766"/>
    <p1510:client id="{DFFE0709-CB77-3199-F6AC-EA56638F88F5}" v="306" dt="2025-01-20T11:03:21.428"/>
  </p1510:revLst>
</p1510:revInfo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57" autoAdjust="0"/>
    <p:restoredTop sz="95388" autoAdjust="0"/>
  </p:normalViewPr>
  <p:slideViewPr>
    <p:cSldViewPr snapToGrid="0">
      <p:cViewPr varScale="1">
        <p:scale>
          <a:sx n="154" d="100"/>
          <a:sy n="154" d="100"/>
        </p:scale>
        <p:origin x="174" y="13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BC71B-6527-4638-937B-C93EB849CB02}" type="datetimeFigureOut">
              <a:rPr lang="en-US" smtClean="0"/>
              <a:t>1/20/2025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70580-B89C-4157-871D-6B9318EE5F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465A2-8C9C-419F-9FD8-234480873777}" type="datetimeFigureOut">
              <a:rPr lang="en-US" smtClean="0"/>
              <a:t>1/20/2025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F00E9-A49D-4007-B3B9-A3783809E5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567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230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213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558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784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163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857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9011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724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85418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60558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5986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3520569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reeform: Shape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reeform: Shape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48338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96D26C0-4AFC-33CC-99BE-317E9A8443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376680"/>
            <a:ext cx="9144000" cy="2286000"/>
          </a:xfrm>
        </p:spPr>
        <p:txBody>
          <a:bodyPr anchor="b">
            <a:no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799840"/>
            <a:ext cx="9144000" cy="22860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728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54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832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86218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310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73780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5163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12786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73468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5793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6943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9558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22" r:id="rId14"/>
    <p:sldLayoutId id="2147483728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 descr="Data Points Digital background">
            <a:extLst>
              <a:ext uri="{FF2B5EF4-FFF2-40B4-BE49-F238E27FC236}">
                <a16:creationId xmlns:a16="http://schemas.microsoft.com/office/drawing/2014/main" id="{1358CD3B-43A8-5BF7-2E60-B0563F068D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05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A84D4AF-8D29-5A55-F3F8-1E928E3B0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424" y="1512290"/>
            <a:ext cx="10174468" cy="2286000"/>
          </a:xfrm>
        </p:spPr>
        <p:txBody>
          <a:bodyPr/>
          <a:lstStyle/>
          <a:p>
            <a:r>
              <a:rPr lang="en-US" dirty="0">
                <a:latin typeface="Arial Nova"/>
              </a:rPr>
              <a:t>CNN based video frame interpolation</a:t>
            </a:r>
            <a:endParaRPr lang="en-US">
              <a:latin typeface="Arial Nova"/>
            </a:endParaRPr>
          </a:p>
          <a:p>
            <a:endParaRPr lang="en-US" dirty="0">
              <a:latin typeface="Arial Nova"/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450744F-A4B6-FD90-F6DA-4EF9A192E3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wrap="square" lIns="0" tIns="0" rIns="0" bIns="0" rtlCol="0" anchor="t">
            <a:noAutofit/>
          </a:bodyPr>
          <a:lstStyle/>
          <a:p>
            <a:r>
              <a:rPr lang="en-US" dirty="0"/>
              <a:t>Etapa 3, Mihăilescu Paul-Constantin</a:t>
            </a:r>
          </a:p>
        </p:txBody>
      </p:sp>
    </p:spTree>
    <p:extLst>
      <p:ext uri="{BB962C8B-B14F-4D97-AF65-F5344CB8AC3E}">
        <p14:creationId xmlns:p14="http://schemas.microsoft.com/office/powerpoint/2010/main" val="2855514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21399"/>
            <a:ext cx="11090275" cy="516076"/>
          </a:xfrm>
        </p:spPr>
        <p:txBody>
          <a:bodyPr>
            <a:normAutofit fontScale="90000"/>
          </a:bodyPr>
          <a:lstStyle/>
          <a:p>
            <a:r>
              <a:rPr lang="ro-RO" dirty="0">
                <a:latin typeface="Arial Nova" panose="020B0504020202020204" pitchFamily="34" charset="0"/>
                <a:cs typeface="Arial" panose="020B0604020202020204" pitchFamily="34" charset="0"/>
              </a:rPr>
              <a:t>Dezvoltări ulterioare</a:t>
            </a:r>
            <a:endParaRPr lang="en-US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1576153"/>
            <a:ext cx="9410868" cy="3913188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342900" indent="-342900">
              <a:buChar char="•"/>
            </a:pPr>
            <a:endParaRPr lang="en-US" sz="2000" dirty="0">
              <a:latin typeface="Arial Nova"/>
            </a:endParaRPr>
          </a:p>
          <a:p>
            <a:pPr marL="342900" indent="-342900">
              <a:buChar char="•"/>
            </a:pPr>
            <a:r>
              <a:rPr lang="en-US" sz="2000" dirty="0" err="1">
                <a:latin typeface="Arial Nova"/>
              </a:rPr>
              <a:t>Eliminarea</a:t>
            </a:r>
            <a:r>
              <a:rPr lang="en-US" sz="2000" dirty="0">
                <a:latin typeface="Arial Nova"/>
              </a:rPr>
              <a:t> </a:t>
            </a:r>
            <a:r>
              <a:rPr lang="en-US" sz="2000" dirty="0" err="1">
                <a:latin typeface="Arial Nova"/>
              </a:rPr>
              <a:t>restricției</a:t>
            </a:r>
            <a:r>
              <a:rPr lang="en-US" sz="2000" dirty="0">
                <a:latin typeface="Arial Nova"/>
              </a:rPr>
              <a:t> de </a:t>
            </a:r>
            <a:r>
              <a:rPr lang="en-US" sz="2000" dirty="0" err="1">
                <a:latin typeface="Arial Nova"/>
              </a:rPr>
              <a:t>rezoluție</a:t>
            </a:r>
          </a:p>
          <a:p>
            <a:pPr marL="342900" indent="-342900">
              <a:buChar char="•"/>
            </a:pPr>
            <a:r>
              <a:rPr lang="en-US" sz="2000" dirty="0" err="1">
                <a:latin typeface="Arial Nova"/>
              </a:rPr>
              <a:t>Optimizarea</a:t>
            </a:r>
            <a:r>
              <a:rPr lang="en-US" sz="2000" dirty="0">
                <a:latin typeface="Arial Nova"/>
              </a:rPr>
              <a:t> </a:t>
            </a:r>
            <a:r>
              <a:rPr lang="en-US" sz="2000" dirty="0" err="1">
                <a:latin typeface="Arial Nova"/>
              </a:rPr>
              <a:t>timpului</a:t>
            </a:r>
            <a:r>
              <a:rPr lang="en-US" sz="2000" dirty="0">
                <a:latin typeface="Arial Nova"/>
              </a:rPr>
              <a:t> de </a:t>
            </a:r>
            <a:r>
              <a:rPr lang="en-US" sz="2000" dirty="0" err="1">
                <a:latin typeface="Arial Nova"/>
              </a:rPr>
              <a:t>inferen</a:t>
            </a:r>
            <a:r>
              <a:rPr lang="ro-RO" sz="2000" dirty="0" err="1">
                <a:latin typeface="Arial Nova"/>
              </a:rPr>
              <a:t>ță</a:t>
            </a:r>
            <a:endParaRPr lang="ro-RO" sz="2000" dirty="0">
              <a:latin typeface="Arial Nova"/>
            </a:endParaRPr>
          </a:p>
          <a:p>
            <a:pPr marL="342900" indent="-342900">
              <a:buChar char="•"/>
            </a:pPr>
            <a:r>
              <a:rPr lang="ro-RO" sz="2000" dirty="0">
                <a:latin typeface="Arial Nova"/>
              </a:rPr>
              <a:t>Generare de cadre cu </a:t>
            </a:r>
            <a:r>
              <a:rPr lang="ro-RO" sz="2000" dirty="0" err="1">
                <a:latin typeface="Arial Nova"/>
              </a:rPr>
              <a:t>resoluție</a:t>
            </a:r>
            <a:r>
              <a:rPr lang="ro-RO" sz="2000" dirty="0">
                <a:latin typeface="Arial Nova"/>
              </a:rPr>
              <a:t> mică care pot fi introduse într-un model de </a:t>
            </a:r>
            <a:r>
              <a:rPr lang="ro-RO" sz="2000" dirty="0" err="1">
                <a:latin typeface="Arial Nova"/>
              </a:rPr>
              <a:t>upscaling</a:t>
            </a:r>
            <a:endParaRPr lang="en-US" sz="20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3565577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196" y="2786743"/>
            <a:ext cx="4675607" cy="865617"/>
          </a:xfrm>
          <a:noFill/>
        </p:spPr>
        <p:txBody>
          <a:bodyPr anchor="b">
            <a:normAutofit/>
          </a:bodyPr>
          <a:lstStyle/>
          <a:p>
            <a:r>
              <a:rPr lang="ro-RO" dirty="0">
                <a:latin typeface="Arial Nova" panose="020B0504020202020204" pitchFamily="34" charset="0"/>
              </a:rPr>
              <a:t>Vă mulțumesc</a:t>
            </a:r>
            <a:endParaRPr lang="en-US" dirty="0"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396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9579" y="2996191"/>
            <a:ext cx="2592841" cy="865617"/>
          </a:xfrm>
          <a:noFill/>
        </p:spPr>
        <p:txBody>
          <a:bodyPr anchor="b">
            <a:normAutofit/>
          </a:bodyPr>
          <a:lstStyle/>
          <a:p>
            <a:r>
              <a:rPr lang="ro-RO" dirty="0">
                <a:latin typeface="Arial Nova" panose="020B0504020202020204" pitchFamily="34" charset="0"/>
              </a:rPr>
              <a:t>Întrebări</a:t>
            </a:r>
            <a:endParaRPr lang="en-US" dirty="0"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275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21399"/>
            <a:ext cx="11090275" cy="516076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Arial Nova" panose="020B0504020202020204" pitchFamily="34" charset="0"/>
                <a:cs typeface="Arial" panose="020B0604020202020204" pitchFamily="34" charset="0"/>
              </a:rPr>
              <a:t>Introducere</a:t>
            </a:r>
            <a:endParaRPr lang="en-US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1576153"/>
            <a:ext cx="9410868" cy="3913188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342900" indent="-342900">
              <a:buChar char="•"/>
            </a:pPr>
            <a:r>
              <a:rPr lang="en-US" sz="2000" dirty="0" err="1">
                <a:latin typeface="Arial Nova"/>
              </a:rPr>
              <a:t>Inserarea</a:t>
            </a:r>
            <a:r>
              <a:rPr lang="en-US" sz="2000" dirty="0">
                <a:latin typeface="Arial Nova"/>
              </a:rPr>
              <a:t> de cadre generate in video-</a:t>
            </a:r>
            <a:r>
              <a:rPr lang="en-US" sz="2000" dirty="0" err="1">
                <a:latin typeface="Arial Nova"/>
              </a:rPr>
              <a:t>uri</a:t>
            </a:r>
            <a:endParaRPr lang="en-US" sz="2000" dirty="0">
              <a:latin typeface="Arial Nova"/>
            </a:endParaRPr>
          </a:p>
          <a:p>
            <a:pPr marL="342900" indent="-342900">
              <a:buChar char="•"/>
            </a:pPr>
            <a:r>
              <a:rPr lang="en-US" sz="2000" dirty="0" err="1">
                <a:latin typeface="Arial Nova"/>
              </a:rPr>
              <a:t>Arhitectura</a:t>
            </a:r>
            <a:r>
              <a:rPr lang="en-US" sz="2000" dirty="0">
                <a:latin typeface="Arial Nova"/>
              </a:rPr>
              <a:t> </a:t>
            </a:r>
            <a:r>
              <a:rPr lang="en-US" sz="2000" dirty="0" err="1">
                <a:latin typeface="Arial Nova"/>
              </a:rPr>
              <a:t>bazată</a:t>
            </a:r>
            <a:r>
              <a:rPr lang="en-US" sz="2000" dirty="0">
                <a:latin typeface="Arial Nova"/>
              </a:rPr>
              <a:t> pe </a:t>
            </a:r>
            <a:r>
              <a:rPr lang="en-US" sz="2000" dirty="0" err="1">
                <a:latin typeface="Arial Nova"/>
              </a:rPr>
              <a:t>rețea</a:t>
            </a:r>
            <a:r>
              <a:rPr lang="en-US" sz="2000" dirty="0">
                <a:latin typeface="Arial Nova"/>
              </a:rPr>
              <a:t> </a:t>
            </a:r>
            <a:r>
              <a:rPr lang="en-US" sz="2000" dirty="0" err="1">
                <a:latin typeface="Arial Nova"/>
              </a:rPr>
              <a:t>neuronală</a:t>
            </a:r>
            <a:r>
              <a:rPr lang="en-US" sz="2000" dirty="0">
                <a:latin typeface="Arial Nova"/>
              </a:rPr>
              <a:t> </a:t>
            </a:r>
            <a:r>
              <a:rPr lang="en-US" sz="2000" dirty="0" err="1">
                <a:latin typeface="Arial Nova"/>
              </a:rPr>
              <a:t>convoluțională</a:t>
            </a:r>
            <a:endParaRPr lang="en-US" sz="2000" dirty="0">
              <a:latin typeface="Arial Nova"/>
            </a:endParaRPr>
          </a:p>
          <a:p>
            <a:pPr marL="342900" indent="-342900">
              <a:buChar char="•"/>
            </a:pPr>
            <a:r>
              <a:rPr lang="en-US" sz="2000" dirty="0">
                <a:latin typeface="Arial Nova"/>
              </a:rPr>
              <a:t>Set de date:  Vimeo 90k triplet dataset, </a:t>
            </a:r>
            <a:r>
              <a:rPr lang="en-US" sz="2000" dirty="0" err="1">
                <a:latin typeface="Arial Nova"/>
              </a:rPr>
              <a:t>secvențe</a:t>
            </a:r>
            <a:r>
              <a:rPr lang="en-US" sz="2000" dirty="0">
                <a:latin typeface="Arial Nova"/>
              </a:rPr>
              <a:t> de </a:t>
            </a:r>
            <a:r>
              <a:rPr lang="en-US" sz="2000" dirty="0" err="1">
                <a:latin typeface="Arial Nova"/>
              </a:rPr>
              <a:t>câte</a:t>
            </a:r>
            <a:r>
              <a:rPr lang="en-US" sz="2000" dirty="0">
                <a:latin typeface="Arial Nova"/>
              </a:rPr>
              <a:t> </a:t>
            </a:r>
            <a:r>
              <a:rPr lang="en-US" sz="2000" dirty="0" err="1">
                <a:latin typeface="Arial Nova"/>
              </a:rPr>
              <a:t>trei</a:t>
            </a:r>
            <a:r>
              <a:rPr lang="en-US" sz="2000" dirty="0">
                <a:latin typeface="Arial Nova"/>
              </a:rPr>
              <a:t> </a:t>
            </a:r>
            <a:r>
              <a:rPr lang="en-US" sz="2000" dirty="0" err="1">
                <a:latin typeface="Arial Nova"/>
              </a:rPr>
              <a:t>imagini</a:t>
            </a:r>
            <a:r>
              <a:rPr lang="en-US" sz="2000" dirty="0">
                <a:latin typeface="Arial Nova"/>
              </a:rPr>
              <a:t>, 448x256</a:t>
            </a:r>
          </a:p>
          <a:p>
            <a:endParaRPr lang="en-US" sz="20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21399"/>
            <a:ext cx="11090275" cy="516076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Arial Nova"/>
                <a:cs typeface="Times New Roman"/>
              </a:rPr>
              <a:t>Arhitectură</a:t>
            </a:r>
            <a:r>
              <a:rPr lang="en-US" dirty="0">
                <a:latin typeface="Arial Nova"/>
                <a:cs typeface="Times New Roman"/>
              </a:rPr>
              <a:t> </a:t>
            </a:r>
            <a:r>
              <a:rPr lang="en-US" dirty="0" err="1">
                <a:latin typeface="Arial Nova"/>
                <a:cs typeface="Times New Roman"/>
              </a:rPr>
              <a:t>inițială</a:t>
            </a:r>
            <a:endParaRPr lang="en-US" dirty="0" err="1">
              <a:latin typeface="Arial Nova" panose="020B0504020202020204" pitchFamily="34" charset="0"/>
            </a:endParaRPr>
          </a:p>
        </p:txBody>
      </p:sp>
      <p:pic>
        <p:nvPicPr>
          <p:cNvPr id="11" name="Content Placeholder 10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3BAEA6F-CED4-16D3-93A0-D9FD384EFFD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71216" y="1213822"/>
            <a:ext cx="12056689" cy="5362840"/>
          </a:xfrm>
        </p:spPr>
      </p:pic>
    </p:spTree>
    <p:extLst>
      <p:ext uri="{BB962C8B-B14F-4D97-AF65-F5344CB8AC3E}">
        <p14:creationId xmlns:p14="http://schemas.microsoft.com/office/powerpoint/2010/main" val="2560478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21399"/>
            <a:ext cx="11090275" cy="516076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Arial Nova" panose="020B0504020202020204" pitchFamily="34" charset="0"/>
                <a:cs typeface="Arial" panose="020B0604020202020204" pitchFamily="34" charset="0"/>
              </a:rPr>
              <a:t>Antrenare</a:t>
            </a:r>
            <a:endParaRPr lang="en-US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1576153"/>
            <a:ext cx="9410868" cy="3913188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342900" indent="-342900">
              <a:buChar char="•"/>
            </a:pPr>
            <a:r>
              <a:rPr lang="en-US" sz="2000" dirty="0" err="1">
                <a:latin typeface="Arial Nova"/>
              </a:rPr>
              <a:t>Minimizeaz</a:t>
            </a:r>
            <a:r>
              <a:rPr lang="ro-RO" sz="2000" dirty="0">
                <a:latin typeface="Arial Nova"/>
              </a:rPr>
              <a:t>ă diferența dintre imaginea generată și cea reală</a:t>
            </a:r>
          </a:p>
          <a:p>
            <a:pPr marL="342900" indent="-342900">
              <a:buChar char="•"/>
            </a:pPr>
            <a:r>
              <a:rPr lang="ro-RO" sz="2000" dirty="0" err="1">
                <a:latin typeface="Arial Nova"/>
              </a:rPr>
              <a:t>Loss</a:t>
            </a:r>
            <a:r>
              <a:rPr lang="ro-RO" sz="2000" dirty="0">
                <a:latin typeface="Arial Nova"/>
              </a:rPr>
              <a:t> </a:t>
            </a:r>
            <a:r>
              <a:rPr lang="ro-RO" sz="2000" dirty="0" err="1">
                <a:latin typeface="Arial Nova"/>
              </a:rPr>
              <a:t>Function</a:t>
            </a:r>
            <a:r>
              <a:rPr lang="en-US" sz="2000" dirty="0">
                <a:latin typeface="Arial Nova"/>
              </a:rPr>
              <a:t>: Mean squared error</a:t>
            </a:r>
          </a:p>
          <a:p>
            <a:pPr marL="342900" indent="-342900">
              <a:buChar char="•"/>
            </a:pPr>
            <a:r>
              <a:rPr lang="en-US" sz="2000" dirty="0">
                <a:latin typeface="Arial Nova"/>
              </a:rPr>
              <a:t>Vimeo 90k triplet dataset, introduce </a:t>
            </a:r>
            <a:r>
              <a:rPr lang="ro-RO" sz="2000" dirty="0">
                <a:latin typeface="Arial Nova"/>
              </a:rPr>
              <a:t>î</a:t>
            </a:r>
            <a:r>
              <a:rPr lang="en-US" sz="2000" dirty="0">
                <a:latin typeface="Arial Nova"/>
              </a:rPr>
              <a:t>n re</a:t>
            </a:r>
            <a:r>
              <a:rPr lang="ro-RO" sz="2000" dirty="0" err="1">
                <a:latin typeface="Arial Nova"/>
              </a:rPr>
              <a:t>țea</a:t>
            </a:r>
            <a:r>
              <a:rPr lang="ro-RO" sz="2000" dirty="0">
                <a:latin typeface="Arial Nova"/>
              </a:rPr>
              <a:t> primul și ultimul cadru și determină diferența dintre cadrul generat și cel de-al doilea cadru</a:t>
            </a:r>
            <a:endParaRPr lang="en-US" sz="20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2364218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21399"/>
            <a:ext cx="11090275" cy="516076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Arial Nova"/>
                <a:cs typeface="Arial"/>
              </a:rPr>
              <a:t>Îmbunătățiri</a:t>
            </a:r>
            <a:endParaRPr lang="en-US" dirty="0" err="1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1576153"/>
            <a:ext cx="11236922" cy="4757566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342900" indent="-342900">
              <a:buChar char="•"/>
            </a:pPr>
            <a:r>
              <a:rPr lang="en-US" sz="2000" dirty="0">
                <a:latin typeface="Arial Nova"/>
              </a:rPr>
              <a:t>V2</a:t>
            </a:r>
          </a:p>
          <a:p>
            <a:pPr marL="1028700" lvl="1">
              <a:buFont typeface="Courier New" panose="020B0604020202020204" pitchFamily="34" charset="0"/>
              <a:buChar char="o"/>
            </a:pPr>
            <a:r>
              <a:rPr lang="en-US" sz="1400" dirty="0">
                <a:latin typeface="Arial Nova"/>
              </a:rPr>
              <a:t>Loss function </a:t>
            </a:r>
            <a:r>
              <a:rPr lang="en-US" sz="1400" dirty="0" err="1">
                <a:latin typeface="Arial Nova"/>
              </a:rPr>
              <a:t>combinat</a:t>
            </a:r>
            <a:r>
              <a:rPr lang="en-US" sz="1400" dirty="0">
                <a:latin typeface="Arial Nova"/>
              </a:rPr>
              <a:t>: Mean squared error + perceptual loss</a:t>
            </a:r>
            <a:endParaRPr lang="en-US"/>
          </a:p>
          <a:p>
            <a:pPr marL="1028700" lvl="1">
              <a:buFont typeface="Courier New" panose="020B0604020202020204" pitchFamily="34" charset="0"/>
              <a:buChar char="o"/>
            </a:pPr>
            <a:r>
              <a:rPr lang="en-US" sz="1400" dirty="0">
                <a:latin typeface="Arial Nova"/>
                <a:ea typeface="+mn-lt"/>
                <a:cs typeface="+mn-lt"/>
              </a:rPr>
              <a:t>Perceptual Loss using VGG19</a:t>
            </a:r>
            <a:endParaRPr lang="en-US" sz="1400">
              <a:latin typeface="Arial Nova"/>
            </a:endParaRPr>
          </a:p>
          <a:p>
            <a:pPr marL="1028700" lvl="1">
              <a:buFont typeface="Courier New" panose="020B0604020202020204" pitchFamily="34" charset="0"/>
              <a:buChar char="o"/>
            </a:pPr>
            <a:endParaRPr lang="en-US" sz="1400" dirty="0">
              <a:latin typeface="Arial Nov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 Nova"/>
                <a:ea typeface="+mn-lt"/>
                <a:cs typeface="+mn-lt"/>
              </a:rPr>
              <a:t>V3</a:t>
            </a:r>
          </a:p>
          <a:p>
            <a:r>
              <a:rPr lang="en-US" sz="1400">
                <a:latin typeface="Arial Nova"/>
                <a:ea typeface="+mn-lt"/>
                <a:cs typeface="+mn-lt"/>
              </a:rPr>
              <a:t> </a:t>
            </a:r>
            <a:r>
              <a:rPr lang="en-US" sz="1400" dirty="0">
                <a:latin typeface="Arial Nova"/>
                <a:ea typeface="+mn-lt"/>
                <a:cs typeface="+mn-lt"/>
              </a:rPr>
              <a:t>Motion Mask: </a:t>
            </a:r>
            <a:endParaRPr lang="en-US" sz="2000" dirty="0">
              <a:latin typeface="Arial Nova"/>
              <a:ea typeface="+mn-lt"/>
              <a:cs typeface="+mn-lt"/>
            </a:endParaRPr>
          </a:p>
          <a:p>
            <a:pPr marL="1028700" lvl="1">
              <a:lnSpc>
                <a:spcPct val="90000"/>
              </a:lnSpc>
              <a:buFont typeface="Courier New" panose="020B0604020202020204" pitchFamily="34" charset="0"/>
              <a:buChar char="o"/>
            </a:pPr>
            <a:r>
              <a:rPr lang="en-US" sz="1400" dirty="0" err="1">
                <a:latin typeface="Arial Nova"/>
                <a:ea typeface="+mn-lt"/>
                <a:cs typeface="+mn-lt"/>
              </a:rPr>
              <a:t>Imaginile</a:t>
            </a:r>
            <a:r>
              <a:rPr lang="en-US" sz="1400" dirty="0">
                <a:latin typeface="Arial Nova"/>
                <a:ea typeface="+mn-lt"/>
                <a:cs typeface="+mn-lt"/>
              </a:rPr>
              <a:t> sunt convertite in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alb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negru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si</a:t>
            </a:r>
            <a:r>
              <a:rPr lang="en-US" sz="1400" dirty="0">
                <a:latin typeface="Arial Nova"/>
                <a:ea typeface="+mn-lt"/>
                <a:cs typeface="+mn-lt"/>
              </a:rPr>
              <a:t> se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calculează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diferența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absolută</a:t>
            </a:r>
            <a:r>
              <a:rPr lang="en-US" sz="1400" dirty="0">
                <a:latin typeface="Arial Nova"/>
                <a:ea typeface="+mn-lt"/>
                <a:cs typeface="+mn-lt"/>
              </a:rPr>
              <a:t>(threshold=45/255)</a:t>
            </a:r>
            <a:endParaRPr lang="en-US" dirty="0"/>
          </a:p>
          <a:p>
            <a:pPr marL="1028700" lvl="1">
              <a:lnSpc>
                <a:spcPct val="90000"/>
              </a:lnSpc>
              <a:buFont typeface="Courier New" panose="020B0604020202020204" pitchFamily="34" charset="0"/>
              <a:buChar char="o"/>
            </a:pPr>
            <a:r>
              <a:rPr lang="en-US" sz="1400" dirty="0">
                <a:latin typeface="Arial Nova"/>
                <a:ea typeface="+mn-lt"/>
                <a:cs typeface="+mn-lt"/>
              </a:rPr>
              <a:t>Dilation 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pentru</a:t>
            </a:r>
            <a:r>
              <a:rPr lang="en-US" sz="1400" dirty="0">
                <a:latin typeface="Arial Nova"/>
                <a:ea typeface="+mn-lt"/>
                <a:cs typeface="+mn-lt"/>
              </a:rPr>
              <a:t> a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combina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regiuni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apropriate</a:t>
            </a:r>
            <a:endParaRPr lang="en-US" dirty="0" err="1"/>
          </a:p>
          <a:p>
            <a:pPr marL="1028700" lvl="1">
              <a:lnSpc>
                <a:spcPct val="90000"/>
              </a:lnSpc>
              <a:buFont typeface="Courier New" panose="020B0604020202020204" pitchFamily="34" charset="0"/>
              <a:buChar char="o"/>
            </a:pPr>
            <a:r>
              <a:rPr lang="en-US" sz="1400" dirty="0" err="1">
                <a:latin typeface="Arial Nova"/>
                <a:ea typeface="+mn-lt"/>
                <a:cs typeface="+mn-lt"/>
              </a:rPr>
              <a:t>Eroziune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pentru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reducerea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zgomotului</a:t>
            </a:r>
            <a:endParaRPr lang="en-US" dirty="0" err="1"/>
          </a:p>
          <a:p>
            <a:pPr marL="1028700" lvl="1">
              <a:lnSpc>
                <a:spcPct val="90000"/>
              </a:lnSpc>
              <a:buFont typeface="Courier New" panose="020B0604020202020204" pitchFamily="34" charset="0"/>
              <a:buChar char="o"/>
            </a:pPr>
            <a:r>
              <a:rPr lang="en-US" sz="1400" dirty="0">
                <a:latin typeface="Arial Nova"/>
                <a:ea typeface="+mn-lt"/>
                <a:cs typeface="+mn-lt"/>
              </a:rPr>
              <a:t>Se 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selectează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componentele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mai</a:t>
            </a:r>
            <a:r>
              <a:rPr lang="en-US" sz="1400" dirty="0">
                <a:latin typeface="Arial Nova"/>
                <a:ea typeface="+mn-lt"/>
                <a:cs typeface="+mn-lt"/>
              </a:rPr>
              <a:t>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mari</a:t>
            </a:r>
            <a:r>
              <a:rPr lang="en-US" sz="1400" dirty="0">
                <a:latin typeface="Arial Nova"/>
                <a:ea typeface="+mn-lt"/>
                <a:cs typeface="+mn-lt"/>
              </a:rPr>
              <a:t> de 256 de </a:t>
            </a:r>
            <a:r>
              <a:rPr lang="en-US" sz="1400" dirty="0" err="1">
                <a:latin typeface="Arial Nova"/>
                <a:ea typeface="+mn-lt"/>
                <a:cs typeface="+mn-lt"/>
              </a:rPr>
              <a:t>pixeli</a:t>
            </a:r>
            <a:endParaRPr lang="en-US" dirty="0" err="1"/>
          </a:p>
          <a:p>
            <a:pPr marL="1028700" lvl="1">
              <a:buFont typeface="Courier New" panose="020B0604020202020204" pitchFamily="34" charset="0"/>
              <a:buChar char="o"/>
            </a:pPr>
            <a:endParaRPr lang="en-US" sz="1400" dirty="0">
              <a:latin typeface="Arial Nova"/>
            </a:endParaRPr>
          </a:p>
          <a:p>
            <a:endParaRPr lang="en-US" sz="20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1063802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603" y="3170962"/>
            <a:ext cx="1845728" cy="516076"/>
          </a:xfrm>
        </p:spPr>
        <p:txBody>
          <a:bodyPr>
            <a:normAutofit fontScale="90000"/>
          </a:bodyPr>
          <a:lstStyle/>
          <a:p>
            <a:r>
              <a:rPr lang="ro-RO" dirty="0">
                <a:latin typeface="Times New Roman"/>
                <a:cs typeface="Times New Roman"/>
              </a:rPr>
              <a:t>Rezultate</a:t>
            </a:r>
            <a:endParaRPr lang="en-US" dirty="0" err="1"/>
          </a:p>
        </p:txBody>
      </p:sp>
      <p:pic>
        <p:nvPicPr>
          <p:cNvPr id="4" name="Picture 3" descr="A collage of a road with trees&#10;&#10;AI-generated content may be incorrect.">
            <a:extLst>
              <a:ext uri="{FF2B5EF4-FFF2-40B4-BE49-F238E27FC236}">
                <a16:creationId xmlns:a16="http://schemas.microsoft.com/office/drawing/2014/main" id="{E4ED43EE-5B62-1A84-AAA1-D034FD932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26" y="238353"/>
            <a:ext cx="12191999" cy="621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57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21399"/>
            <a:ext cx="11090275" cy="516076"/>
          </a:xfrm>
        </p:spPr>
        <p:txBody>
          <a:bodyPr>
            <a:normAutofit fontScale="90000"/>
          </a:bodyPr>
          <a:lstStyle/>
          <a:p>
            <a:r>
              <a:rPr lang="ro-RO" dirty="0">
                <a:latin typeface="Arial Nova" panose="020B0504020202020204" pitchFamily="34" charset="0"/>
                <a:cs typeface="Arial" panose="020B0604020202020204" pitchFamily="34" charset="0"/>
              </a:rPr>
              <a:t>Limitări</a:t>
            </a:r>
            <a:endParaRPr lang="en-US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1576153"/>
            <a:ext cx="9410868" cy="3913188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342900" indent="-342900">
              <a:buChar char="•"/>
            </a:pPr>
            <a:r>
              <a:rPr lang="ro-RO" sz="2000" dirty="0">
                <a:latin typeface="Arial Nova"/>
              </a:rPr>
              <a:t>Rețeaua produce cadre cu rezoluția 448x254</a:t>
            </a:r>
          </a:p>
          <a:p>
            <a:pPr marL="342900" indent="-342900">
              <a:buChar char="•"/>
            </a:pPr>
            <a:r>
              <a:rPr lang="ro-RO" sz="2000" dirty="0">
                <a:latin typeface="Arial Nova"/>
              </a:rPr>
              <a:t>Pentru video-uri cu rezoluții mari este necesară divizarea cadrelor în porțiuni de dimensiunea 448x254</a:t>
            </a:r>
          </a:p>
          <a:p>
            <a:pPr marL="342900" indent="-342900">
              <a:buChar char="•"/>
            </a:pPr>
            <a:endParaRPr lang="en-US" sz="20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1741871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603" y="3170962"/>
            <a:ext cx="1845728" cy="516076"/>
          </a:xfrm>
        </p:spPr>
        <p:txBody>
          <a:bodyPr>
            <a:normAutofit fontScale="90000"/>
          </a:bodyPr>
          <a:lstStyle/>
          <a:p>
            <a:r>
              <a:rPr lang="ro-RO" dirty="0">
                <a:latin typeface="Times New Roman"/>
                <a:cs typeface="Times New Roman"/>
              </a:rPr>
              <a:t>Rezultate</a:t>
            </a:r>
            <a:endParaRPr lang="en-US" dirty="0" err="1"/>
          </a:p>
        </p:txBody>
      </p:sp>
      <p:pic>
        <p:nvPicPr>
          <p:cNvPr id="3" name="Picture 2" descr="A collage of a person on a motorcycle&#10;&#10;AI-generated content may be incorrect.">
            <a:extLst>
              <a:ext uri="{FF2B5EF4-FFF2-40B4-BE49-F238E27FC236}">
                <a16:creationId xmlns:a16="http://schemas.microsoft.com/office/drawing/2014/main" id="{DD7204AE-B70E-C7B7-B1D1-6F748B4FA6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61" r="20183"/>
          <a:stretch/>
        </p:blipFill>
        <p:spPr>
          <a:xfrm>
            <a:off x="1260933" y="12162"/>
            <a:ext cx="9246946" cy="684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589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603" y="3170962"/>
            <a:ext cx="1845728" cy="516076"/>
          </a:xfrm>
        </p:spPr>
        <p:txBody>
          <a:bodyPr>
            <a:normAutofit fontScale="90000"/>
          </a:bodyPr>
          <a:lstStyle/>
          <a:p>
            <a:r>
              <a:rPr lang="ro-RO" dirty="0">
                <a:latin typeface="Times New Roman"/>
                <a:cs typeface="Times New Roman"/>
              </a:rPr>
              <a:t>Rezultate</a:t>
            </a:r>
            <a:endParaRPr lang="en-US" dirty="0" err="1"/>
          </a:p>
        </p:txBody>
      </p:sp>
      <p:pic>
        <p:nvPicPr>
          <p:cNvPr id="4" name="Picture 3" descr="A collage of images of a road&#10;&#10;AI-generated content may be incorrect.">
            <a:extLst>
              <a:ext uri="{FF2B5EF4-FFF2-40B4-BE49-F238E27FC236}">
                <a16:creationId xmlns:a16="http://schemas.microsoft.com/office/drawing/2014/main" id="{B0B6CF05-34D5-5778-C7A5-476E028C65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0166"/>
          <a:stretch/>
        </p:blipFill>
        <p:spPr>
          <a:xfrm>
            <a:off x="1311455" y="2182"/>
            <a:ext cx="9277228" cy="684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864919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3DFloatVTI</Template>
  <TotalTime>22</TotalTime>
  <Words>162</Words>
  <Application>Microsoft Office PowerPoint</Application>
  <PresentationFormat>Widescreen</PresentationFormat>
  <Paragraphs>31</Paragraphs>
  <Slides>12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3DFloatVTI</vt:lpstr>
      <vt:lpstr>CNN based video frame interpolation </vt:lpstr>
      <vt:lpstr>Introducere</vt:lpstr>
      <vt:lpstr>Arhitectură inițială</vt:lpstr>
      <vt:lpstr>Antrenare</vt:lpstr>
      <vt:lpstr>Îmbunătățiri</vt:lpstr>
      <vt:lpstr>Rezultate</vt:lpstr>
      <vt:lpstr>Limitări</vt:lpstr>
      <vt:lpstr>Rezultate</vt:lpstr>
      <vt:lpstr>Rezultate</vt:lpstr>
      <vt:lpstr>Dezvoltări ulterioare</vt:lpstr>
      <vt:lpstr>Vă mulțumesc</vt:lpstr>
      <vt:lpstr>Întrebări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CNN based video frame interpolation </dc:title>
  <dc:creator/>
  <cp:lastModifiedBy>Paul-Constantin MIHĂILESCU (118136)</cp:lastModifiedBy>
  <cp:revision>159</cp:revision>
  <dcterms:created xsi:type="dcterms:W3CDTF">2024-12-16T10:47:29Z</dcterms:created>
  <dcterms:modified xsi:type="dcterms:W3CDTF">2025-01-20T12:49:54Z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